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ontserrat"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116798d62_0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116798d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9b0fa6a94_0_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9b0fa6a9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116798d62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116798d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9b0fa6a94_0_5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9b0fa6a9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116798d62_0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116798d6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Don’t guess it to be boom boom bumrah :D</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9b0fa6a94_0_5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9b0fa6a9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 everything should be shown on graphs and plots :D Have some respects for Pandas :D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116798d62_0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116798d6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116798d62_0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116798d6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116798d62_0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116798d6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12b4c8969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12b4c89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0d038fdc9_0_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0d038fdc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1a4b5905f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1a4b590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12b4c8969_0_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12b4c89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1a4b5905f_0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1a4b59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12b4c8969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12b4c89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Considering the win percentage of teams along with the condition that team must have played minimum of 30 matches in IPL.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116798d62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116798d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12b4c8969_0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12b4c896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1c9772d1e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1c9772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1c9772d1e_0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1c9772d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1c9772d1e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1c9772d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1c9772d1e_0_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1c9772d1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c1c9772d1e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c1c9772d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116798d62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116798d6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12b4c8969_0_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12b4c896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12b4c8969_0_6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12b4c896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9775" y="210700"/>
            <a:ext cx="8512500" cy="487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marL="0" lvl="0" indent="0" algn="l" rtl="0">
              <a:lnSpc>
                <a:spcPct val="100000"/>
              </a:lnSpc>
              <a:spcBef>
                <a:spcPts val="0"/>
              </a:spcBef>
              <a:spcAft>
                <a:spcPts val="0"/>
              </a:spcAft>
              <a:buSzPts val="5200"/>
              <a:buNone/>
            </a:pPr>
            <a:r>
              <a:rPr lang="en-GB" sz="4200" b="1" dirty="0">
                <a:latin typeface="Montserrat"/>
                <a:ea typeface="Montserrat"/>
                <a:cs typeface="Montserrat"/>
                <a:sym typeface="Montserrat"/>
              </a:rPr>
              <a:t>               [ABTN0104]</a:t>
            </a:r>
            <a:r>
              <a:rPr lang="en-GB" sz="4200" b="1" dirty="0">
                <a:solidFill>
                  <a:srgbClr val="CC0000"/>
                </a:solidFill>
                <a:latin typeface="Montserrat"/>
                <a:ea typeface="Montserrat"/>
                <a:cs typeface="Montserrat"/>
                <a:sym typeface="Montserrat"/>
              </a:rPr>
              <a:t>     </a:t>
            </a: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GB" sz="3600" b="1" dirty="0">
                <a:solidFill>
                  <a:schemeClr val="lt1"/>
                </a:solidFill>
                <a:latin typeface="Montserrat"/>
                <a:ea typeface="Montserrat"/>
                <a:cs typeface="Montserrat"/>
                <a:sym typeface="Montserrat"/>
              </a:rPr>
              <a:t>Team 3 : IPL T20 Cricket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1800" b="1" u="sng">
                <a:solidFill>
                  <a:schemeClr val="lt1"/>
                </a:solidFill>
                <a:latin typeface="Montserrat"/>
                <a:ea typeface="Montserrat"/>
                <a:cs typeface="Montserrat"/>
                <a:sym typeface="Montserrat"/>
              </a:rPr>
              <a:t>Individual Member</a:t>
            </a:r>
            <a:endParaRPr sz="1800" b="1" u="sng"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1600" b="1" dirty="0">
                <a:solidFill>
                  <a:schemeClr val="lt1"/>
                </a:solidFill>
                <a:latin typeface="Montserrat"/>
                <a:ea typeface="Montserrat"/>
                <a:cs typeface="Montserrat"/>
                <a:sym typeface="Montserrat"/>
              </a:rPr>
              <a:t>Kota </a:t>
            </a:r>
            <a:r>
              <a:rPr lang="en-GB" sz="1600" b="1" dirty="0" err="1">
                <a:solidFill>
                  <a:schemeClr val="lt1"/>
                </a:solidFill>
                <a:latin typeface="Montserrat"/>
                <a:ea typeface="Montserrat"/>
                <a:cs typeface="Montserrat"/>
                <a:sym typeface="Montserrat"/>
              </a:rPr>
              <a:t>lakshmanarao</a:t>
            </a: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93000"/>
            <a:ext cx="8520600" cy="106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Who do you think lifted the maximum number of “Man of the Match” trophy?</a:t>
            </a:r>
            <a:endParaRPr b="1"/>
          </a:p>
        </p:txBody>
      </p:sp>
      <p:pic>
        <p:nvPicPr>
          <p:cNvPr id="110" name="Google Shape;110;p22"/>
          <p:cNvPicPr preferRelativeResize="0"/>
          <p:nvPr/>
        </p:nvPicPr>
        <p:blipFill>
          <a:blip r:embed="rId3">
            <a:alphaModFix/>
          </a:blip>
          <a:stretch>
            <a:fillRect/>
          </a:stretch>
        </p:blipFill>
        <p:spPr>
          <a:xfrm>
            <a:off x="717700" y="1561600"/>
            <a:ext cx="7930075" cy="318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56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            Chris Gayle is a “CHAMPION” </a:t>
            </a:r>
            <a:endParaRPr b="1">
              <a:latin typeface="Montserrat"/>
              <a:ea typeface="Montserrat"/>
              <a:cs typeface="Montserrat"/>
              <a:sym typeface="Montserrat"/>
            </a:endParaRPr>
          </a:p>
        </p:txBody>
      </p:sp>
      <p:pic>
        <p:nvPicPr>
          <p:cNvPr id="116" name="Google Shape;116;p23"/>
          <p:cNvPicPr preferRelativeResize="0"/>
          <p:nvPr/>
        </p:nvPicPr>
        <p:blipFill>
          <a:blip r:embed="rId3">
            <a:alphaModFix/>
          </a:blip>
          <a:stretch>
            <a:fillRect/>
          </a:stretch>
        </p:blipFill>
        <p:spPr>
          <a:xfrm>
            <a:off x="402950" y="1193850"/>
            <a:ext cx="5238300" cy="3248025"/>
          </a:xfrm>
          <a:prstGeom prst="rect">
            <a:avLst/>
          </a:prstGeom>
          <a:noFill/>
          <a:ln>
            <a:noFill/>
          </a:ln>
        </p:spPr>
      </p:pic>
      <p:pic>
        <p:nvPicPr>
          <p:cNvPr id="117" name="Google Shape;117;p23"/>
          <p:cNvPicPr preferRelativeResize="0"/>
          <p:nvPr/>
        </p:nvPicPr>
        <p:blipFill>
          <a:blip r:embed="rId4">
            <a:alphaModFix/>
          </a:blip>
          <a:stretch>
            <a:fillRect/>
          </a:stretch>
        </p:blipFill>
        <p:spPr>
          <a:xfrm>
            <a:off x="5700500" y="1169525"/>
            <a:ext cx="3048000" cy="2804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74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Best fielder throughout the IPL?</a:t>
            </a:r>
            <a:endParaRPr b="1"/>
          </a:p>
        </p:txBody>
      </p:sp>
      <p:sp>
        <p:nvSpPr>
          <p:cNvPr id="123" name="Google Shape;123;p24"/>
          <p:cNvSpPr txBox="1">
            <a:spLocks noGrp="1"/>
          </p:cNvSpPr>
          <p:nvPr>
            <p:ph type="body" idx="1"/>
          </p:nvPr>
        </p:nvSpPr>
        <p:spPr>
          <a:xfrm>
            <a:off x="311700" y="13136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 name="Google Shape;124;p24"/>
          <p:cNvPicPr preferRelativeResize="0"/>
          <p:nvPr/>
        </p:nvPicPr>
        <p:blipFill>
          <a:blip r:embed="rId3">
            <a:alphaModFix/>
          </a:blip>
          <a:stretch>
            <a:fillRect/>
          </a:stretch>
        </p:blipFill>
        <p:spPr>
          <a:xfrm>
            <a:off x="1238250" y="1242501"/>
            <a:ext cx="6667500" cy="348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  Karthik? No!! MS Dhoni? No!! Then?</a:t>
            </a:r>
            <a:endParaRPr b="1">
              <a:latin typeface="Montserrat"/>
              <a:ea typeface="Montserrat"/>
              <a:cs typeface="Montserrat"/>
              <a:sym typeface="Montserrat"/>
            </a:endParaRPr>
          </a:p>
        </p:txBody>
      </p:sp>
      <p:pic>
        <p:nvPicPr>
          <p:cNvPr id="130" name="Google Shape;130;p25"/>
          <p:cNvPicPr preferRelativeResize="0"/>
          <p:nvPr/>
        </p:nvPicPr>
        <p:blipFill>
          <a:blip r:embed="rId3">
            <a:alphaModFix/>
          </a:blip>
          <a:stretch>
            <a:fillRect/>
          </a:stretch>
        </p:blipFill>
        <p:spPr>
          <a:xfrm>
            <a:off x="657375" y="1091050"/>
            <a:ext cx="4318525" cy="3591525"/>
          </a:xfrm>
          <a:prstGeom prst="rect">
            <a:avLst/>
          </a:prstGeom>
          <a:noFill/>
          <a:ln>
            <a:noFill/>
          </a:ln>
        </p:spPr>
      </p:pic>
      <p:sp>
        <p:nvSpPr>
          <p:cNvPr id="131" name="Google Shape;131;p25"/>
          <p:cNvSpPr txBox="1"/>
          <p:nvPr/>
        </p:nvSpPr>
        <p:spPr>
          <a:xfrm>
            <a:off x="5373950" y="1372300"/>
            <a:ext cx="28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132" name="Google Shape;132;p25"/>
          <p:cNvSpPr txBox="1"/>
          <p:nvPr/>
        </p:nvSpPr>
        <p:spPr>
          <a:xfrm>
            <a:off x="5112300" y="1267550"/>
            <a:ext cx="3781500" cy="2859000"/>
          </a:xfrm>
          <a:prstGeom prst="rect">
            <a:avLst/>
          </a:prstGeom>
          <a:noFill/>
          <a:ln>
            <a:noFill/>
          </a:ln>
        </p:spPr>
        <p:txBody>
          <a:bodyPr spcFirstLastPara="1" wrap="square" lIns="91425" tIns="91425" rIns="91425" bIns="91425" anchor="ctr" anchorCtr="0">
            <a:spAutoFit/>
          </a:bodyPr>
          <a:lstStyle/>
          <a:p>
            <a:pPr marL="457200" marR="0" lvl="0" indent="-301625" algn="l" rtl="0">
              <a:lnSpc>
                <a:spcPct val="115000"/>
              </a:lnSpc>
              <a:spcBef>
                <a:spcPts val="900"/>
              </a:spcBef>
              <a:spcAft>
                <a:spcPts val="0"/>
              </a:spcAft>
              <a:buClr>
                <a:schemeClr val="lt1"/>
              </a:buClr>
              <a:buSzPts val="1150"/>
              <a:buFont typeface="Montserrat"/>
              <a:buChar char="●"/>
            </a:pPr>
            <a:r>
              <a:rPr lang="en-GB" sz="1150" b="1">
                <a:solidFill>
                  <a:schemeClr val="lt1"/>
                </a:solidFill>
                <a:highlight>
                  <a:srgbClr val="FFFFFF"/>
                </a:highlight>
                <a:latin typeface="Montserrat"/>
                <a:ea typeface="Montserrat"/>
                <a:cs typeface="Montserrat"/>
                <a:sym typeface="Montserrat"/>
              </a:rPr>
              <a:t>Here is something you have to notice:</a:t>
            </a:r>
            <a:endParaRPr sz="1150" b="1">
              <a:solidFill>
                <a:schemeClr val="lt1"/>
              </a:solidFill>
              <a:highlight>
                <a:srgbClr val="FFFFFF"/>
              </a:highlight>
              <a:latin typeface="Montserrat"/>
              <a:ea typeface="Montserrat"/>
              <a:cs typeface="Montserrat"/>
              <a:sym typeface="Montserrat"/>
            </a:endParaRPr>
          </a:p>
          <a:p>
            <a:pPr marL="914400" marR="0" lvl="0" indent="0" algn="l" rtl="0">
              <a:lnSpc>
                <a:spcPct val="115000"/>
              </a:lnSpc>
              <a:spcBef>
                <a:spcPts val="900"/>
              </a:spcBef>
              <a:spcAft>
                <a:spcPts val="0"/>
              </a:spcAft>
              <a:buNone/>
            </a:pPr>
            <a:endParaRPr sz="1150" b="1">
              <a:solidFill>
                <a:schemeClr val="lt1"/>
              </a:solidFill>
              <a:highlight>
                <a:srgbClr val="FFFFFF"/>
              </a:highlight>
              <a:latin typeface="Montserrat"/>
              <a:ea typeface="Montserrat"/>
              <a:cs typeface="Montserrat"/>
              <a:sym typeface="Montserrat"/>
            </a:endParaRPr>
          </a:p>
          <a:p>
            <a:pPr marL="457200" marR="0" lvl="0" indent="-301625" algn="l" rtl="0">
              <a:lnSpc>
                <a:spcPct val="115000"/>
              </a:lnSpc>
              <a:spcBef>
                <a:spcPts val="900"/>
              </a:spcBef>
              <a:spcAft>
                <a:spcPts val="0"/>
              </a:spcAft>
              <a:buClr>
                <a:schemeClr val="lt1"/>
              </a:buClr>
              <a:buSzPts val="1150"/>
              <a:buFont typeface="Montserrat"/>
              <a:buAutoNum type="arabicPeriod"/>
            </a:pPr>
            <a:r>
              <a:rPr lang="en-GB" sz="1150" b="1">
                <a:solidFill>
                  <a:schemeClr val="lt1"/>
                </a:solidFill>
                <a:highlight>
                  <a:srgbClr val="FFFFFF"/>
                </a:highlight>
                <a:latin typeface="Montserrat"/>
                <a:ea typeface="Montserrat"/>
                <a:cs typeface="Montserrat"/>
                <a:sym typeface="Montserrat"/>
              </a:rPr>
              <a:t>MS Dhoni and Dinesh Karthik were wicket keepers. So, they had an advantage of getting more number of catches and executing a run out.</a:t>
            </a:r>
            <a:endParaRPr sz="1150" b="1">
              <a:solidFill>
                <a:schemeClr val="lt1"/>
              </a:solidFill>
              <a:highlight>
                <a:srgbClr val="FFFFFF"/>
              </a:highlight>
              <a:latin typeface="Montserrat"/>
              <a:ea typeface="Montserrat"/>
              <a:cs typeface="Montserrat"/>
              <a:sym typeface="Montserrat"/>
            </a:endParaRPr>
          </a:p>
          <a:p>
            <a:pPr marL="457200" marR="0" lvl="0" indent="0" algn="l" rtl="0">
              <a:lnSpc>
                <a:spcPct val="115000"/>
              </a:lnSpc>
              <a:spcBef>
                <a:spcPts val="900"/>
              </a:spcBef>
              <a:spcAft>
                <a:spcPts val="0"/>
              </a:spcAft>
              <a:buNone/>
            </a:pPr>
            <a:endParaRPr sz="1150" b="1">
              <a:solidFill>
                <a:schemeClr val="lt1"/>
              </a:solidFill>
              <a:highlight>
                <a:srgbClr val="FFFFFF"/>
              </a:highlight>
              <a:latin typeface="Montserrat"/>
              <a:ea typeface="Montserrat"/>
              <a:cs typeface="Montserrat"/>
              <a:sym typeface="Montserrat"/>
            </a:endParaRPr>
          </a:p>
          <a:p>
            <a:pPr marL="457200" marR="0" lvl="0" indent="-301625" algn="l" rtl="0">
              <a:lnSpc>
                <a:spcPct val="115000"/>
              </a:lnSpc>
              <a:spcBef>
                <a:spcPts val="900"/>
              </a:spcBef>
              <a:spcAft>
                <a:spcPts val="0"/>
              </a:spcAft>
              <a:buClr>
                <a:schemeClr val="lt1"/>
              </a:buClr>
              <a:buSzPts val="1150"/>
              <a:buFont typeface="Montserrat"/>
              <a:buAutoNum type="arabicPeriod"/>
            </a:pPr>
            <a:r>
              <a:rPr lang="en-GB" sz="1150" b="1">
                <a:solidFill>
                  <a:schemeClr val="lt1"/>
                </a:solidFill>
                <a:highlight>
                  <a:srgbClr val="FFFFFF"/>
                </a:highlight>
                <a:latin typeface="Montserrat"/>
                <a:ea typeface="Montserrat"/>
                <a:cs typeface="Montserrat"/>
                <a:sym typeface="Montserrat"/>
              </a:rPr>
              <a:t>So, with the above consideration, Suresh Raina comes out to be the best fielder with the most number of catches and run outs.</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238375" y="455500"/>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t>Best economical bowler throughout the IPL?</a:t>
            </a:r>
            <a:endParaRPr b="1"/>
          </a:p>
        </p:txBody>
      </p:sp>
      <p:pic>
        <p:nvPicPr>
          <p:cNvPr id="138" name="Google Shape;138;p26"/>
          <p:cNvPicPr preferRelativeResize="0"/>
          <p:nvPr/>
        </p:nvPicPr>
        <p:blipFill>
          <a:blip r:embed="rId3">
            <a:alphaModFix/>
          </a:blip>
          <a:stretch>
            <a:fillRect/>
          </a:stretch>
        </p:blipFill>
        <p:spPr>
          <a:xfrm>
            <a:off x="827425" y="1028200"/>
            <a:ext cx="7431975" cy="392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    Yes! Jumbo had the best economy rate.</a:t>
            </a:r>
            <a:endParaRPr b="1">
              <a:latin typeface="Montserrat"/>
              <a:ea typeface="Montserrat"/>
              <a:cs typeface="Montserrat"/>
              <a:sym typeface="Montserrat"/>
            </a:endParaRPr>
          </a:p>
        </p:txBody>
      </p:sp>
      <p:pic>
        <p:nvPicPr>
          <p:cNvPr id="144" name="Google Shape;144;p27"/>
          <p:cNvPicPr preferRelativeResize="0"/>
          <p:nvPr/>
        </p:nvPicPr>
        <p:blipFill>
          <a:blip r:embed="rId3">
            <a:alphaModFix/>
          </a:blip>
          <a:stretch>
            <a:fillRect/>
          </a:stretch>
        </p:blipFill>
        <p:spPr>
          <a:xfrm>
            <a:off x="767400" y="1158975"/>
            <a:ext cx="3179700" cy="3045300"/>
          </a:xfrm>
          <a:prstGeom prst="rect">
            <a:avLst/>
          </a:prstGeom>
          <a:noFill/>
          <a:ln>
            <a:noFill/>
          </a:ln>
        </p:spPr>
      </p:pic>
      <p:sp>
        <p:nvSpPr>
          <p:cNvPr id="145" name="Google Shape;145;p27"/>
          <p:cNvSpPr txBox="1"/>
          <p:nvPr/>
        </p:nvSpPr>
        <p:spPr>
          <a:xfrm>
            <a:off x="4368475" y="1209550"/>
            <a:ext cx="3804900" cy="2421900"/>
          </a:xfrm>
          <a:prstGeom prst="rect">
            <a:avLst/>
          </a:prstGeom>
          <a:noFill/>
          <a:ln>
            <a:noFill/>
          </a:ln>
        </p:spPr>
        <p:txBody>
          <a:bodyPr spcFirstLastPara="1" wrap="square" lIns="91425" tIns="91425" rIns="91425" bIns="91425" anchor="ctr" anchorCtr="0">
            <a:spAutoFit/>
          </a:bodyPr>
          <a:lstStyle/>
          <a:p>
            <a:pPr marL="0" marR="0" lvl="0" indent="0" algn="l" rtl="0">
              <a:lnSpc>
                <a:spcPct val="115000"/>
              </a:lnSpc>
              <a:spcBef>
                <a:spcPts val="900"/>
              </a:spcBef>
              <a:spcAft>
                <a:spcPts val="0"/>
              </a:spcAft>
              <a:buNone/>
            </a:pPr>
            <a:r>
              <a:rPr lang="en-GB" sz="1650" b="1">
                <a:solidFill>
                  <a:schemeClr val="lt1"/>
                </a:solidFill>
                <a:highlight>
                  <a:srgbClr val="FFFFFF"/>
                </a:highlight>
                <a:latin typeface="Montserrat"/>
                <a:ea typeface="Montserrat"/>
                <a:cs typeface="Montserrat"/>
                <a:sym typeface="Montserrat"/>
              </a:rPr>
              <a:t>To get to know the best economy rate, we have considered a condition:</a:t>
            </a:r>
            <a:endParaRPr sz="1650" b="1">
              <a:solidFill>
                <a:schemeClr val="lt1"/>
              </a:solidFill>
              <a:highlight>
                <a:srgbClr val="FFFFFF"/>
              </a:highlight>
              <a:latin typeface="Montserrat"/>
              <a:ea typeface="Montserrat"/>
              <a:cs typeface="Montserrat"/>
              <a:sym typeface="Montserrat"/>
            </a:endParaRPr>
          </a:p>
          <a:p>
            <a:pPr marL="0" marR="0" lvl="0" indent="0" algn="l" rtl="0">
              <a:lnSpc>
                <a:spcPct val="115000"/>
              </a:lnSpc>
              <a:spcBef>
                <a:spcPts val="900"/>
              </a:spcBef>
              <a:spcAft>
                <a:spcPts val="0"/>
              </a:spcAft>
              <a:buNone/>
            </a:pPr>
            <a:endParaRPr sz="1650" b="1">
              <a:solidFill>
                <a:schemeClr val="lt1"/>
              </a:solidFill>
              <a:highlight>
                <a:srgbClr val="FFFFFF"/>
              </a:highlight>
              <a:latin typeface="Montserrat"/>
              <a:ea typeface="Montserrat"/>
              <a:cs typeface="Montserrat"/>
              <a:sym typeface="Montserrat"/>
            </a:endParaRPr>
          </a:p>
          <a:p>
            <a:pPr marL="457200" marR="0" lvl="0" indent="-333375" algn="l" rtl="0">
              <a:lnSpc>
                <a:spcPct val="115000"/>
              </a:lnSpc>
              <a:spcBef>
                <a:spcPts val="900"/>
              </a:spcBef>
              <a:spcAft>
                <a:spcPts val="0"/>
              </a:spcAft>
              <a:buClr>
                <a:schemeClr val="lt1"/>
              </a:buClr>
              <a:buSzPts val="1650"/>
              <a:buFont typeface="Montserrat"/>
              <a:buChar char="●"/>
            </a:pPr>
            <a:r>
              <a:rPr lang="en-GB" sz="1650" b="1">
                <a:solidFill>
                  <a:schemeClr val="lt1"/>
                </a:solidFill>
                <a:highlight>
                  <a:srgbClr val="FFFFFF"/>
                </a:highlight>
                <a:latin typeface="Montserrat"/>
                <a:ea typeface="Montserrat"/>
                <a:cs typeface="Montserrat"/>
                <a:sym typeface="Montserrat"/>
              </a:rPr>
              <a:t>The bowler must had bowled at least 300 bowls i.e 50 overs in his career in IPL.</a:t>
            </a:r>
            <a:endParaRPr sz="1650" b="1">
              <a:solidFill>
                <a:schemeClr val="lt1"/>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58675" y="362825"/>
            <a:ext cx="8520600" cy="95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What is the common margin of runs with which any team defeated their opponent?</a:t>
            </a:r>
            <a:endParaRPr b="1"/>
          </a:p>
        </p:txBody>
      </p:sp>
      <p:pic>
        <p:nvPicPr>
          <p:cNvPr id="151" name="Google Shape;151;p28"/>
          <p:cNvPicPr preferRelativeResize="0"/>
          <p:nvPr/>
        </p:nvPicPr>
        <p:blipFill rotWithShape="1">
          <a:blip r:embed="rId3">
            <a:alphaModFix/>
          </a:blip>
          <a:srcRect b="-5318"/>
          <a:stretch/>
        </p:blipFill>
        <p:spPr>
          <a:xfrm>
            <a:off x="520488" y="1435750"/>
            <a:ext cx="8103025" cy="370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The most common margin of runs was: (10-40) </a:t>
            </a:r>
            <a:endParaRPr b="1"/>
          </a:p>
        </p:txBody>
      </p:sp>
      <p:pic>
        <p:nvPicPr>
          <p:cNvPr id="157" name="Google Shape;157;p29"/>
          <p:cNvPicPr preferRelativeResize="0"/>
          <p:nvPr/>
        </p:nvPicPr>
        <p:blipFill>
          <a:blip r:embed="rId3">
            <a:alphaModFix/>
          </a:blip>
          <a:stretch>
            <a:fillRect/>
          </a:stretch>
        </p:blipFill>
        <p:spPr>
          <a:xfrm>
            <a:off x="311700" y="1134925"/>
            <a:ext cx="5618601" cy="3926375"/>
          </a:xfrm>
          <a:prstGeom prst="rect">
            <a:avLst/>
          </a:prstGeom>
          <a:noFill/>
          <a:ln>
            <a:noFill/>
          </a:ln>
        </p:spPr>
      </p:pic>
      <p:sp>
        <p:nvSpPr>
          <p:cNvPr id="158" name="Google Shape;158;p29"/>
          <p:cNvSpPr txBox="1"/>
          <p:nvPr/>
        </p:nvSpPr>
        <p:spPr>
          <a:xfrm>
            <a:off x="6129925" y="1134925"/>
            <a:ext cx="28302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chemeClr val="lt1"/>
                </a:solidFill>
              </a:rPr>
              <a:t>This plot is explaining too many insights, for instance:</a:t>
            </a:r>
            <a:endParaRPr sz="1700" b="1">
              <a:solidFill>
                <a:schemeClr val="lt1"/>
              </a:solidFill>
            </a:endParaRPr>
          </a:p>
          <a:p>
            <a:pPr marL="457200" lvl="0" indent="-336550" algn="l" rtl="0">
              <a:spcBef>
                <a:spcPts val="0"/>
              </a:spcBef>
              <a:spcAft>
                <a:spcPts val="0"/>
              </a:spcAft>
              <a:buClr>
                <a:schemeClr val="lt1"/>
              </a:buClr>
              <a:buSzPts val="1700"/>
              <a:buChar char="●"/>
            </a:pPr>
            <a:r>
              <a:rPr lang="en-GB" sz="1700" b="1">
                <a:solidFill>
                  <a:schemeClr val="lt1"/>
                </a:solidFill>
              </a:rPr>
              <a:t>We can easily identify the outliers for each season like in 2017, 146 runs (which was when MI defeated DD).</a:t>
            </a:r>
            <a:endParaRPr sz="1700" b="1">
              <a:solidFill>
                <a:schemeClr val="lt1"/>
              </a:solidFill>
            </a:endParaRPr>
          </a:p>
          <a:p>
            <a:pPr marL="457200" lvl="0" indent="-336550" algn="l" rtl="0">
              <a:spcBef>
                <a:spcPts val="0"/>
              </a:spcBef>
              <a:spcAft>
                <a:spcPts val="0"/>
              </a:spcAft>
              <a:buClr>
                <a:schemeClr val="lt1"/>
              </a:buClr>
              <a:buSzPts val="1700"/>
              <a:buChar char="●"/>
            </a:pPr>
            <a:r>
              <a:rPr lang="en-GB" sz="1700" b="1">
                <a:solidFill>
                  <a:schemeClr val="lt1"/>
                </a:solidFill>
              </a:rPr>
              <a:t>We can identify the number of close matches each season (like less 5 runs)</a:t>
            </a:r>
            <a:endParaRPr sz="17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t> Journey of top 5 batsman throughout IPL!!</a:t>
            </a:r>
            <a:endParaRPr b="1"/>
          </a:p>
        </p:txBody>
      </p:sp>
      <p:pic>
        <p:nvPicPr>
          <p:cNvPr id="164" name="Google Shape;164;p30"/>
          <p:cNvPicPr preferRelativeResize="0"/>
          <p:nvPr/>
        </p:nvPicPr>
        <p:blipFill>
          <a:blip r:embed="rId3">
            <a:alphaModFix/>
          </a:blip>
          <a:stretch>
            <a:fillRect/>
          </a:stretch>
        </p:blipFill>
        <p:spPr>
          <a:xfrm>
            <a:off x="1987950" y="1017713"/>
            <a:ext cx="4271150" cy="3961375"/>
          </a:xfrm>
          <a:prstGeom prst="rect">
            <a:avLst/>
          </a:prstGeom>
          <a:noFill/>
          <a:ln>
            <a:noFill/>
          </a:ln>
        </p:spPr>
      </p:pic>
      <p:pic>
        <p:nvPicPr>
          <p:cNvPr id="165" name="Google Shape;165;p30"/>
          <p:cNvPicPr preferRelativeResize="0"/>
          <p:nvPr/>
        </p:nvPicPr>
        <p:blipFill>
          <a:blip r:embed="rId4">
            <a:alphaModFix/>
          </a:blip>
          <a:stretch>
            <a:fillRect/>
          </a:stretch>
        </p:blipFill>
        <p:spPr>
          <a:xfrm>
            <a:off x="4950810" y="2588825"/>
            <a:ext cx="2705100" cy="81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Suresh Raina comes out to be most consistent!!</a:t>
            </a:r>
            <a:endParaRPr b="1"/>
          </a:p>
        </p:txBody>
      </p:sp>
      <p:pic>
        <p:nvPicPr>
          <p:cNvPr id="171" name="Google Shape;171;p31"/>
          <p:cNvPicPr preferRelativeResize="0"/>
          <p:nvPr/>
        </p:nvPicPr>
        <p:blipFill>
          <a:blip r:embed="rId3">
            <a:alphaModFix/>
          </a:blip>
          <a:stretch>
            <a:fillRect/>
          </a:stretch>
        </p:blipFill>
        <p:spPr>
          <a:xfrm>
            <a:off x="311700" y="1217100"/>
            <a:ext cx="5512900" cy="3691525"/>
          </a:xfrm>
          <a:prstGeom prst="rect">
            <a:avLst/>
          </a:prstGeom>
          <a:noFill/>
          <a:ln>
            <a:noFill/>
          </a:ln>
        </p:spPr>
      </p:pic>
      <p:sp>
        <p:nvSpPr>
          <p:cNvPr id="172" name="Google Shape;172;p31"/>
          <p:cNvSpPr txBox="1"/>
          <p:nvPr/>
        </p:nvSpPr>
        <p:spPr>
          <a:xfrm>
            <a:off x="5824600" y="1397450"/>
            <a:ext cx="2536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Char char="●"/>
            </a:pPr>
            <a:r>
              <a:rPr lang="en-GB" sz="1600" b="1">
                <a:solidFill>
                  <a:schemeClr val="lt1"/>
                </a:solidFill>
              </a:rPr>
              <a:t>Though Virat Kohli had highest total runs followed by Suresh Raina.</a:t>
            </a:r>
            <a:endParaRPr sz="1600" b="1">
              <a:solidFill>
                <a:schemeClr val="lt1"/>
              </a:solidFill>
            </a:endParaRPr>
          </a:p>
          <a:p>
            <a:pPr marL="457200" lvl="0" indent="-330200" algn="l" rtl="0">
              <a:spcBef>
                <a:spcPts val="0"/>
              </a:spcBef>
              <a:spcAft>
                <a:spcPts val="0"/>
              </a:spcAft>
              <a:buClr>
                <a:schemeClr val="lt1"/>
              </a:buClr>
              <a:buSzPts val="1600"/>
              <a:buChar char="●"/>
            </a:pPr>
            <a:r>
              <a:rPr lang="en-GB" sz="1600" b="1">
                <a:solidFill>
                  <a:schemeClr val="lt1"/>
                </a:solidFill>
              </a:rPr>
              <a:t>But, when we see in the graph it is so clear that Suresh Raina had been the most consistent in his form throughout the IPL.</a:t>
            </a:r>
            <a:endParaRPr sz="1600" b="1">
              <a:solidFill>
                <a:schemeClr val="lt1"/>
              </a:solidFill>
            </a:endParaRPr>
          </a:p>
          <a:p>
            <a:pPr marL="457200" lvl="0" indent="0" algn="l" rtl="0">
              <a:spcBef>
                <a:spcPts val="0"/>
              </a:spcBef>
              <a:spcAft>
                <a:spcPts val="0"/>
              </a:spcAft>
              <a:buNone/>
            </a:pPr>
            <a:endParaRPr sz="16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1" name="Google Shape;61;p14"/>
          <p:cNvPicPr preferRelativeResize="0"/>
          <p:nvPr/>
        </p:nvPicPr>
        <p:blipFill>
          <a:blip r:embed="rId3">
            <a:alphaModFix/>
          </a:blip>
          <a:stretch>
            <a:fillRect/>
          </a:stretch>
        </p:blipFill>
        <p:spPr>
          <a:xfrm>
            <a:off x="161125" y="152400"/>
            <a:ext cx="4563275" cy="4817575"/>
          </a:xfrm>
          <a:prstGeom prst="rect">
            <a:avLst/>
          </a:prstGeom>
          <a:noFill/>
          <a:ln>
            <a:noFill/>
          </a:ln>
        </p:spPr>
      </p:pic>
      <p:pic>
        <p:nvPicPr>
          <p:cNvPr id="62" name="Google Shape;62;p14"/>
          <p:cNvPicPr preferRelativeResize="0"/>
          <p:nvPr/>
        </p:nvPicPr>
        <p:blipFill>
          <a:blip r:embed="rId4">
            <a:alphaModFix/>
          </a:blip>
          <a:stretch>
            <a:fillRect/>
          </a:stretch>
        </p:blipFill>
        <p:spPr>
          <a:xfrm>
            <a:off x="4350275" y="152400"/>
            <a:ext cx="4164376" cy="481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386300"/>
            <a:ext cx="8520600" cy="9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Let’s see how teams</a:t>
            </a:r>
            <a:br>
              <a:rPr lang="en-GB" b="1"/>
            </a:br>
            <a:r>
              <a:rPr lang="en-GB" b="1"/>
              <a:t> performed in home and away matches!!</a:t>
            </a:r>
            <a:endParaRPr b="1"/>
          </a:p>
        </p:txBody>
      </p:sp>
      <p:pic>
        <p:nvPicPr>
          <p:cNvPr id="178" name="Google Shape;178;p32"/>
          <p:cNvPicPr preferRelativeResize="0"/>
          <p:nvPr/>
        </p:nvPicPr>
        <p:blipFill>
          <a:blip r:embed="rId3">
            <a:alphaModFix/>
          </a:blip>
          <a:stretch>
            <a:fillRect/>
          </a:stretch>
        </p:blipFill>
        <p:spPr>
          <a:xfrm>
            <a:off x="1723525" y="1362200"/>
            <a:ext cx="5334100" cy="345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11700" y="3275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Looks like most of the team had won more in away ground rather than home!!</a:t>
            </a:r>
            <a:endParaRPr b="1"/>
          </a:p>
        </p:txBody>
      </p:sp>
      <p:pic>
        <p:nvPicPr>
          <p:cNvPr id="184" name="Google Shape;184;p33"/>
          <p:cNvPicPr preferRelativeResize="0"/>
          <p:nvPr/>
        </p:nvPicPr>
        <p:blipFill>
          <a:blip r:embed="rId3">
            <a:alphaModFix/>
          </a:blip>
          <a:stretch>
            <a:fillRect/>
          </a:stretch>
        </p:blipFill>
        <p:spPr>
          <a:xfrm>
            <a:off x="527850" y="1311025"/>
            <a:ext cx="5008475" cy="3902950"/>
          </a:xfrm>
          <a:prstGeom prst="rect">
            <a:avLst/>
          </a:prstGeom>
          <a:noFill/>
          <a:ln>
            <a:noFill/>
          </a:ln>
        </p:spPr>
      </p:pic>
      <p:sp>
        <p:nvSpPr>
          <p:cNvPr id="185" name="Google Shape;185;p33"/>
          <p:cNvSpPr txBox="1"/>
          <p:nvPr/>
        </p:nvSpPr>
        <p:spPr>
          <a:xfrm>
            <a:off x="6469275" y="1509900"/>
            <a:ext cx="24306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rPr>
              <a:t>Even though Gujrat Loins have played only two seasons  but  look how they have dominated  their opponent at  their home</a:t>
            </a:r>
            <a:endParaRPr sz="1500" b="1">
              <a:solidFill>
                <a:schemeClr val="lt1"/>
              </a:solidFill>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386325"/>
            <a:ext cx="85206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Which team had been the most consistent team throughout the IPL?</a:t>
            </a:r>
            <a:endParaRPr b="1"/>
          </a:p>
        </p:txBody>
      </p:sp>
      <p:pic>
        <p:nvPicPr>
          <p:cNvPr id="191" name="Google Shape;191;p34"/>
          <p:cNvPicPr preferRelativeResize="0"/>
          <p:nvPr/>
        </p:nvPicPr>
        <p:blipFill>
          <a:blip r:embed="rId3">
            <a:alphaModFix/>
          </a:blip>
          <a:stretch>
            <a:fillRect/>
          </a:stretch>
        </p:blipFill>
        <p:spPr>
          <a:xfrm>
            <a:off x="2465800" y="1385550"/>
            <a:ext cx="3582076" cy="3582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311700" y="280625"/>
            <a:ext cx="8520600" cy="9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It’s tough one, right? MI or CSK?</a:t>
            </a:r>
            <a:endParaRPr b="1"/>
          </a:p>
          <a:p>
            <a:pPr marL="0" lvl="0" indent="0" algn="ctr" rtl="0">
              <a:spcBef>
                <a:spcPts val="0"/>
              </a:spcBef>
              <a:spcAft>
                <a:spcPts val="0"/>
              </a:spcAft>
              <a:buNone/>
            </a:pPr>
            <a:r>
              <a:rPr lang="en-GB" b="1"/>
              <a:t>Comes out to be CSK!!</a:t>
            </a:r>
            <a:endParaRPr b="1"/>
          </a:p>
        </p:txBody>
      </p:sp>
      <p:pic>
        <p:nvPicPr>
          <p:cNvPr id="197" name="Google Shape;197;p35"/>
          <p:cNvPicPr preferRelativeResize="0"/>
          <p:nvPr/>
        </p:nvPicPr>
        <p:blipFill>
          <a:blip r:embed="rId3">
            <a:alphaModFix/>
          </a:blip>
          <a:stretch>
            <a:fillRect/>
          </a:stretch>
        </p:blipFill>
        <p:spPr>
          <a:xfrm>
            <a:off x="798525" y="1221425"/>
            <a:ext cx="7116350" cy="392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311700" y="237375"/>
            <a:ext cx="8520600" cy="9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Let’s see some cool insight’s around orange cap !!!</a:t>
            </a:r>
            <a:endParaRPr b="1"/>
          </a:p>
        </p:txBody>
      </p:sp>
      <p:pic>
        <p:nvPicPr>
          <p:cNvPr id="203" name="Google Shape;203;p36"/>
          <p:cNvPicPr preferRelativeResize="0"/>
          <p:nvPr/>
        </p:nvPicPr>
        <p:blipFill>
          <a:blip r:embed="rId3">
            <a:alphaModFix/>
          </a:blip>
          <a:stretch>
            <a:fillRect/>
          </a:stretch>
        </p:blipFill>
        <p:spPr>
          <a:xfrm>
            <a:off x="2057288" y="1496275"/>
            <a:ext cx="4768977" cy="3346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311700" y="304125"/>
            <a:ext cx="8520600" cy="10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Sunrisers Hyderabad : Risers will “RISE and      SHINE”</a:t>
            </a:r>
            <a:endParaRPr b="1"/>
          </a:p>
        </p:txBody>
      </p:sp>
      <p:pic>
        <p:nvPicPr>
          <p:cNvPr id="209" name="Google Shape;209;p37"/>
          <p:cNvPicPr preferRelativeResize="0"/>
          <p:nvPr/>
        </p:nvPicPr>
        <p:blipFill>
          <a:blip r:embed="rId3">
            <a:alphaModFix/>
          </a:blip>
          <a:stretch>
            <a:fillRect/>
          </a:stretch>
        </p:blipFill>
        <p:spPr>
          <a:xfrm>
            <a:off x="150625" y="1341075"/>
            <a:ext cx="5483901" cy="3461250"/>
          </a:xfrm>
          <a:prstGeom prst="rect">
            <a:avLst/>
          </a:prstGeom>
          <a:noFill/>
          <a:ln>
            <a:noFill/>
          </a:ln>
        </p:spPr>
      </p:pic>
      <p:sp>
        <p:nvSpPr>
          <p:cNvPr id="210" name="Google Shape;210;p37"/>
          <p:cNvSpPr txBox="1"/>
          <p:nvPr/>
        </p:nvSpPr>
        <p:spPr>
          <a:xfrm>
            <a:off x="5843200" y="1322625"/>
            <a:ext cx="28911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Char char="●"/>
            </a:pPr>
            <a:r>
              <a:rPr lang="en-GB" sz="1600" b="1">
                <a:solidFill>
                  <a:schemeClr val="lt1"/>
                </a:solidFill>
              </a:rPr>
              <a:t>This plot  also shows us the relation between Team and Player for particular season.</a:t>
            </a:r>
            <a:endParaRPr sz="1600" b="1">
              <a:solidFill>
                <a:schemeClr val="lt1"/>
              </a:solidFill>
            </a:endParaRPr>
          </a:p>
          <a:p>
            <a:pPr marL="457200" lvl="0" indent="-330200" algn="l" rtl="0">
              <a:spcBef>
                <a:spcPts val="0"/>
              </a:spcBef>
              <a:spcAft>
                <a:spcPts val="0"/>
              </a:spcAft>
              <a:buClr>
                <a:schemeClr val="lt1"/>
              </a:buClr>
              <a:buSzPts val="1600"/>
              <a:buChar char="●"/>
            </a:pPr>
            <a:r>
              <a:rPr lang="en-GB" sz="1600" b="1">
                <a:solidFill>
                  <a:schemeClr val="lt1"/>
                </a:solidFill>
              </a:rPr>
              <a:t> This plot also shows us that there is one player who have scored more than 900 runs in particular season</a:t>
            </a:r>
            <a:endParaRPr sz="1600"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311700" y="285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Let’s explore how team build their innings</a:t>
            </a:r>
            <a:endParaRPr b="1"/>
          </a:p>
        </p:txBody>
      </p:sp>
      <p:sp>
        <p:nvSpPr>
          <p:cNvPr id="216" name="Google Shape;21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pic>
        <p:nvPicPr>
          <p:cNvPr id="217" name="Google Shape;217;p38"/>
          <p:cNvPicPr preferRelativeResize="0"/>
          <p:nvPr/>
        </p:nvPicPr>
        <p:blipFill>
          <a:blip r:embed="rId3">
            <a:alphaModFix/>
          </a:blip>
          <a:stretch>
            <a:fillRect/>
          </a:stretch>
        </p:blipFill>
        <p:spPr>
          <a:xfrm>
            <a:off x="621637" y="1152475"/>
            <a:ext cx="7900725" cy="358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311700" y="273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Is there anyone who wanted to guess the max runs scored in an over ?</a:t>
            </a:r>
            <a:endParaRPr b="1"/>
          </a:p>
          <a:p>
            <a:pPr marL="0" lvl="0" indent="0" algn="ctr" rtl="0">
              <a:spcBef>
                <a:spcPts val="0"/>
              </a:spcBef>
              <a:spcAft>
                <a:spcPts val="0"/>
              </a:spcAft>
              <a:buNone/>
            </a:pPr>
            <a:endParaRPr/>
          </a:p>
        </p:txBody>
      </p:sp>
      <p:sp>
        <p:nvSpPr>
          <p:cNvPr id="223" name="Google Shape;223;p39"/>
          <p:cNvSpPr txBox="1">
            <a:spLocks noGrp="1"/>
          </p:cNvSpPr>
          <p:nvPr>
            <p:ph type="body" idx="1"/>
          </p:nvPr>
        </p:nvSpPr>
        <p:spPr>
          <a:xfrm>
            <a:off x="311700" y="1694050"/>
            <a:ext cx="8520600" cy="28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4" name="Google Shape;224;p39"/>
          <p:cNvPicPr preferRelativeResize="0"/>
          <p:nvPr/>
        </p:nvPicPr>
        <p:blipFill>
          <a:blip r:embed="rId3">
            <a:alphaModFix/>
          </a:blip>
          <a:stretch>
            <a:fillRect/>
          </a:stretch>
        </p:blipFill>
        <p:spPr>
          <a:xfrm>
            <a:off x="687450" y="1436250"/>
            <a:ext cx="8016000" cy="349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429650" y="445025"/>
            <a:ext cx="8402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NO!!!!  it’s not the last over its 18th over of inning </a:t>
            </a:r>
            <a:endParaRPr b="1"/>
          </a:p>
        </p:txBody>
      </p:sp>
      <p:pic>
        <p:nvPicPr>
          <p:cNvPr id="230" name="Google Shape;230;p40"/>
          <p:cNvPicPr preferRelativeResize="0"/>
          <p:nvPr/>
        </p:nvPicPr>
        <p:blipFill>
          <a:blip r:embed="rId3">
            <a:alphaModFix/>
          </a:blip>
          <a:stretch>
            <a:fillRect/>
          </a:stretch>
        </p:blipFill>
        <p:spPr>
          <a:xfrm>
            <a:off x="311700" y="1610425"/>
            <a:ext cx="6452175" cy="3312125"/>
          </a:xfrm>
          <a:prstGeom prst="rect">
            <a:avLst/>
          </a:prstGeom>
          <a:noFill/>
          <a:ln>
            <a:noFill/>
          </a:ln>
        </p:spPr>
      </p:pic>
      <p:sp>
        <p:nvSpPr>
          <p:cNvPr id="231" name="Google Shape;231;p40"/>
          <p:cNvSpPr txBox="1"/>
          <p:nvPr/>
        </p:nvSpPr>
        <p:spPr>
          <a:xfrm>
            <a:off x="7181275" y="2040075"/>
            <a:ext cx="15897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rPr>
              <a:t>When batsman goes to score runs the chances of getting out also increases  that is clearly visible in second plot.</a:t>
            </a:r>
            <a:endParaRPr sz="1500" b="1">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Let’s see how  extra runs varies with over </a:t>
            </a:r>
            <a:endParaRPr b="1"/>
          </a:p>
        </p:txBody>
      </p:sp>
      <p:pic>
        <p:nvPicPr>
          <p:cNvPr id="237" name="Google Shape;237;p41"/>
          <p:cNvPicPr preferRelativeResize="0"/>
          <p:nvPr/>
        </p:nvPicPr>
        <p:blipFill>
          <a:blip r:embed="rId3">
            <a:alphaModFix/>
          </a:blip>
          <a:stretch>
            <a:fillRect/>
          </a:stretch>
        </p:blipFill>
        <p:spPr>
          <a:xfrm>
            <a:off x="932975" y="1077000"/>
            <a:ext cx="7278048"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8" name="Google Shape;68;p15"/>
          <p:cNvSpPr txBox="1"/>
          <p:nvPr/>
        </p:nvSpPr>
        <p:spPr>
          <a:xfrm>
            <a:off x="364025" y="1115600"/>
            <a:ext cx="8149800" cy="21858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chemeClr val="lt1"/>
              </a:buClr>
              <a:buSzPts val="2600"/>
              <a:buChar char="❖"/>
            </a:pPr>
            <a:r>
              <a:rPr lang="en-GB" sz="2600" b="1">
                <a:solidFill>
                  <a:schemeClr val="lt1"/>
                </a:solidFill>
              </a:rPr>
              <a:t>Problem statement</a:t>
            </a:r>
            <a:endParaRPr sz="2600" b="1">
              <a:solidFill>
                <a:schemeClr val="lt1"/>
              </a:solidFill>
            </a:endParaRPr>
          </a:p>
          <a:p>
            <a:pPr marL="457200" lvl="0" indent="-393700" algn="l" rtl="0">
              <a:spcBef>
                <a:spcPts val="0"/>
              </a:spcBef>
              <a:spcAft>
                <a:spcPts val="0"/>
              </a:spcAft>
              <a:buClr>
                <a:schemeClr val="lt1"/>
              </a:buClr>
              <a:buSzPts val="2600"/>
              <a:buChar char="❖"/>
            </a:pPr>
            <a:r>
              <a:rPr lang="en-GB" sz="2600" b="1">
                <a:solidFill>
                  <a:schemeClr val="lt1"/>
                </a:solidFill>
              </a:rPr>
              <a:t>Data summary</a:t>
            </a:r>
            <a:endParaRPr sz="2600" b="1">
              <a:solidFill>
                <a:schemeClr val="lt1"/>
              </a:solidFill>
            </a:endParaRPr>
          </a:p>
          <a:p>
            <a:pPr marL="457200" lvl="0" indent="-393700" algn="l" rtl="0">
              <a:spcBef>
                <a:spcPts val="0"/>
              </a:spcBef>
              <a:spcAft>
                <a:spcPts val="0"/>
              </a:spcAft>
              <a:buClr>
                <a:schemeClr val="lt1"/>
              </a:buClr>
              <a:buSzPts val="2600"/>
              <a:buChar char="❖"/>
            </a:pPr>
            <a:r>
              <a:rPr lang="en-GB" sz="2600" b="1">
                <a:solidFill>
                  <a:schemeClr val="lt1"/>
                </a:solidFill>
              </a:rPr>
              <a:t>Covering insights from the EDA</a:t>
            </a:r>
            <a:endParaRPr sz="2600" b="1">
              <a:solidFill>
                <a:schemeClr val="lt1"/>
              </a:solidFill>
            </a:endParaRPr>
          </a:p>
          <a:p>
            <a:pPr marL="457200" lvl="0" indent="-393700" algn="l" rtl="0">
              <a:spcBef>
                <a:spcPts val="0"/>
              </a:spcBef>
              <a:spcAft>
                <a:spcPts val="0"/>
              </a:spcAft>
              <a:buClr>
                <a:schemeClr val="lt1"/>
              </a:buClr>
              <a:buSzPts val="2600"/>
              <a:buChar char="❖"/>
            </a:pPr>
            <a:r>
              <a:rPr lang="en-GB" sz="2600" b="1">
                <a:solidFill>
                  <a:schemeClr val="lt1"/>
                </a:solidFill>
              </a:rPr>
              <a:t>Challenges</a:t>
            </a:r>
            <a:endParaRPr sz="2600" b="1">
              <a:solidFill>
                <a:schemeClr val="lt1"/>
              </a:solidFill>
            </a:endParaRPr>
          </a:p>
          <a:p>
            <a:pPr marL="457200" lvl="0" indent="-393700" algn="l" rtl="0">
              <a:spcBef>
                <a:spcPts val="0"/>
              </a:spcBef>
              <a:spcAft>
                <a:spcPts val="0"/>
              </a:spcAft>
              <a:buClr>
                <a:schemeClr val="lt1"/>
              </a:buClr>
              <a:buSzPts val="2600"/>
              <a:buChar char="❖"/>
            </a:pPr>
            <a:r>
              <a:rPr lang="en-GB" sz="2600" b="1">
                <a:solidFill>
                  <a:schemeClr val="lt1"/>
                </a:solidFill>
              </a:rPr>
              <a:t>Conclusions</a:t>
            </a:r>
            <a:endParaRPr sz="2600" b="1">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42"/>
          <p:cNvPicPr preferRelativeResize="0"/>
          <p:nvPr/>
        </p:nvPicPr>
        <p:blipFill>
          <a:blip r:embed="rId3">
            <a:alphaModFix/>
          </a:blip>
          <a:stretch>
            <a:fillRect/>
          </a:stretch>
        </p:blipFill>
        <p:spPr>
          <a:xfrm>
            <a:off x="311700" y="306900"/>
            <a:ext cx="5985699" cy="4836600"/>
          </a:xfrm>
          <a:prstGeom prst="rect">
            <a:avLst/>
          </a:prstGeom>
          <a:noFill/>
          <a:ln>
            <a:noFill/>
          </a:ln>
        </p:spPr>
      </p:pic>
      <p:sp>
        <p:nvSpPr>
          <p:cNvPr id="243" name="Google Shape;243;p42"/>
          <p:cNvSpPr txBox="1"/>
          <p:nvPr/>
        </p:nvSpPr>
        <p:spPr>
          <a:xfrm>
            <a:off x="6616600" y="822475"/>
            <a:ext cx="23202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Char char="●"/>
            </a:pPr>
            <a:r>
              <a:rPr lang="en-GB" sz="1600" b="1">
                <a:solidFill>
                  <a:schemeClr val="lt1"/>
                </a:solidFill>
              </a:rPr>
              <a:t>Team gave more extra runs in the start of inning</a:t>
            </a: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GB" sz="1600" b="1">
                <a:solidFill>
                  <a:schemeClr val="lt1"/>
                </a:solidFill>
              </a:rPr>
              <a:t>Major portion of extra runs is due to wide balls and leg bye</a:t>
            </a: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GB" sz="1600" b="1">
                <a:solidFill>
                  <a:schemeClr val="lt1"/>
                </a:solidFill>
              </a:rPr>
              <a:t>Most of the no ball are bowled at the end of innings</a:t>
            </a:r>
            <a:endParaRPr sz="1600"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49" name="Google Shape;249;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6075" algn="l" rtl="0">
              <a:spcBef>
                <a:spcPts val="0"/>
              </a:spcBef>
              <a:spcAft>
                <a:spcPts val="0"/>
              </a:spcAft>
              <a:buClr>
                <a:schemeClr val="lt1"/>
              </a:buClr>
              <a:buSzPts val="1850"/>
              <a:buChar char="●"/>
            </a:pPr>
            <a:r>
              <a:rPr lang="en-GB" sz="1850" b="1">
                <a:solidFill>
                  <a:schemeClr val="lt1"/>
                </a:solidFill>
              </a:rPr>
              <a:t>Difficult to chooses best question from dataset as there were many question that can be addressed</a:t>
            </a:r>
            <a:endParaRPr sz="1850" b="1">
              <a:solidFill>
                <a:schemeClr val="lt1"/>
              </a:solidFill>
            </a:endParaRPr>
          </a:p>
          <a:p>
            <a:pPr marL="457200" lvl="0" indent="0" algn="l" rtl="0">
              <a:spcBef>
                <a:spcPts val="0"/>
              </a:spcBef>
              <a:spcAft>
                <a:spcPts val="0"/>
              </a:spcAft>
              <a:buNone/>
            </a:pPr>
            <a:endParaRPr sz="1850" b="1">
              <a:solidFill>
                <a:schemeClr val="lt1"/>
              </a:solidFill>
            </a:endParaRPr>
          </a:p>
          <a:p>
            <a:pPr marL="457200" lvl="0" indent="-346075" algn="l" rtl="0">
              <a:spcBef>
                <a:spcPts val="0"/>
              </a:spcBef>
              <a:spcAft>
                <a:spcPts val="0"/>
              </a:spcAft>
              <a:buClr>
                <a:schemeClr val="lt1"/>
              </a:buClr>
              <a:buSzPts val="1850"/>
              <a:buChar char="●"/>
            </a:pPr>
            <a:r>
              <a:rPr lang="en-GB" sz="1850" b="1">
                <a:solidFill>
                  <a:schemeClr val="lt1"/>
                </a:solidFill>
              </a:rPr>
              <a:t>Data set was detailed need lot of data manipulation to reach to any particular conclusion</a:t>
            </a:r>
            <a:endParaRPr sz="1850" b="1">
              <a:solidFill>
                <a:schemeClr val="lt1"/>
              </a:solidFill>
            </a:endParaRPr>
          </a:p>
          <a:p>
            <a:pPr marL="457200" lvl="0" indent="0" algn="l" rtl="0">
              <a:spcBef>
                <a:spcPts val="0"/>
              </a:spcBef>
              <a:spcAft>
                <a:spcPts val="0"/>
              </a:spcAft>
              <a:buNone/>
            </a:pPr>
            <a:endParaRPr b="1">
              <a:solidFill>
                <a:schemeClr val="lt1"/>
              </a:solidFill>
            </a:endParaRPr>
          </a:p>
          <a:p>
            <a:pPr marL="45720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55" name="Google Shape;255;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6075" algn="l" rtl="0">
              <a:spcBef>
                <a:spcPts val="0"/>
              </a:spcBef>
              <a:spcAft>
                <a:spcPts val="0"/>
              </a:spcAft>
              <a:buClr>
                <a:schemeClr val="lt1"/>
              </a:buClr>
              <a:buSzPts val="1850"/>
              <a:buChar char="●"/>
            </a:pPr>
            <a:r>
              <a:rPr lang="en-GB" sz="1850" b="1">
                <a:solidFill>
                  <a:schemeClr val="lt1"/>
                </a:solidFill>
              </a:rPr>
              <a:t>CSK is the most Consistent team throughout the IPL.</a:t>
            </a:r>
            <a:endParaRPr sz="1850" b="1">
              <a:solidFill>
                <a:schemeClr val="lt1"/>
              </a:solidFill>
            </a:endParaRPr>
          </a:p>
          <a:p>
            <a:pPr marL="0" lvl="0" indent="0" algn="l" rtl="0">
              <a:spcBef>
                <a:spcPts val="0"/>
              </a:spcBef>
              <a:spcAft>
                <a:spcPts val="0"/>
              </a:spcAft>
              <a:buNone/>
            </a:pPr>
            <a:endParaRPr sz="1850" b="1">
              <a:solidFill>
                <a:schemeClr val="lt1"/>
              </a:solidFill>
            </a:endParaRPr>
          </a:p>
          <a:p>
            <a:pPr marL="457200" lvl="0" indent="-346075" algn="l" rtl="0">
              <a:spcBef>
                <a:spcPts val="0"/>
              </a:spcBef>
              <a:spcAft>
                <a:spcPts val="0"/>
              </a:spcAft>
              <a:buClr>
                <a:schemeClr val="lt1"/>
              </a:buClr>
              <a:buSzPts val="1850"/>
              <a:buChar char="●"/>
            </a:pPr>
            <a:r>
              <a:rPr lang="en-GB" sz="1850" b="1">
                <a:solidFill>
                  <a:schemeClr val="lt1"/>
                </a:solidFill>
              </a:rPr>
              <a:t>Suresh Raina is consistent player with bat and is one of the best fielder in IPL that’s why he is also known as Mr IPL.</a:t>
            </a:r>
            <a:endParaRPr sz="1850" b="1">
              <a:solidFill>
                <a:schemeClr val="lt1"/>
              </a:solidFill>
            </a:endParaRPr>
          </a:p>
          <a:p>
            <a:pPr marL="0" lvl="0" indent="0" algn="l" rtl="0">
              <a:spcBef>
                <a:spcPts val="0"/>
              </a:spcBef>
              <a:spcAft>
                <a:spcPts val="0"/>
              </a:spcAft>
              <a:buNone/>
            </a:pPr>
            <a:endParaRPr sz="1850" b="1">
              <a:solidFill>
                <a:schemeClr val="lt1"/>
              </a:solidFill>
            </a:endParaRPr>
          </a:p>
          <a:p>
            <a:pPr marL="457200" lvl="0" indent="-346075" algn="l" rtl="0">
              <a:spcBef>
                <a:spcPts val="0"/>
              </a:spcBef>
              <a:spcAft>
                <a:spcPts val="0"/>
              </a:spcAft>
              <a:buClr>
                <a:schemeClr val="lt1"/>
              </a:buClr>
              <a:buSzPts val="1850"/>
              <a:buChar char="●"/>
            </a:pPr>
            <a:r>
              <a:rPr lang="en-GB" sz="1850" b="1">
                <a:solidFill>
                  <a:schemeClr val="lt1"/>
                </a:solidFill>
              </a:rPr>
              <a:t>We also found that Chris Gayle has most MOM and scored most centuries that’s why he is known as Mr Entertainer.</a:t>
            </a:r>
            <a:endParaRPr sz="1850" b="1">
              <a:solidFill>
                <a:schemeClr val="lt1"/>
              </a:solidFill>
            </a:endParaRPr>
          </a:p>
          <a:p>
            <a:pPr marL="457200" lvl="0" indent="0" algn="l" rtl="0">
              <a:spcBef>
                <a:spcPts val="0"/>
              </a:spcBef>
              <a:spcAft>
                <a:spcPts val="0"/>
              </a:spcAft>
              <a:buNone/>
            </a:pPr>
            <a:endParaRPr sz="1850" b="1">
              <a:solidFill>
                <a:schemeClr val="lt1"/>
              </a:solidFill>
            </a:endParaRPr>
          </a:p>
          <a:p>
            <a:pPr marL="457200" lvl="0" indent="-346075" algn="l" rtl="0">
              <a:spcBef>
                <a:spcPts val="0"/>
              </a:spcBef>
              <a:spcAft>
                <a:spcPts val="0"/>
              </a:spcAft>
              <a:buClr>
                <a:schemeClr val="lt1"/>
              </a:buClr>
              <a:buSzPts val="1850"/>
              <a:buChar char="●"/>
            </a:pPr>
            <a:r>
              <a:rPr lang="en-GB" sz="1850" b="1">
                <a:solidFill>
                  <a:schemeClr val="lt1"/>
                </a:solidFill>
              </a:rPr>
              <a:t>We also looked at the journeys of Virat Kohli how he has  performed in IPL.</a:t>
            </a:r>
            <a:endParaRPr sz="1850" b="1">
              <a:solidFill>
                <a:schemeClr val="lt1"/>
              </a:solidFill>
            </a:endParaRPr>
          </a:p>
          <a:p>
            <a:pPr marL="0" lvl="0" indent="0" algn="l" rtl="0">
              <a:spcBef>
                <a:spcPts val="0"/>
              </a:spcBef>
              <a:spcAft>
                <a:spcPts val="0"/>
              </a:spcAft>
              <a:buNone/>
            </a:pPr>
            <a:endParaRPr sz="1850" b="1">
              <a:solidFill>
                <a:schemeClr val="lt1"/>
              </a:solidFill>
            </a:endParaRPr>
          </a:p>
          <a:p>
            <a:pPr marL="0" lvl="0" indent="0" algn="l" rtl="0">
              <a:spcBef>
                <a:spcPts val="0"/>
              </a:spcBef>
              <a:spcAft>
                <a:spcPts val="0"/>
              </a:spcAft>
              <a:buNone/>
            </a:pPr>
            <a:endParaRPr sz="1850" b="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61" name="Google Shape;261;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GB" sz="1850" b="1">
                <a:solidFill>
                  <a:schemeClr val="lt1"/>
                </a:solidFill>
                <a:highlight>
                  <a:srgbClr val="FFFFFF"/>
                </a:highlight>
                <a:latin typeface="Montserrat"/>
                <a:ea typeface="Montserrat"/>
                <a:cs typeface="Montserrat"/>
                <a:sym typeface="Montserrat"/>
              </a:rPr>
              <a:t>Indian Premier League(IPL) is a professional Twenty20 cricket league in India contested during March or April and May of every year by eight teams representing eight different cities in India. The league was founded by the Board of Control for Cricket in India(BCCI) in 2008.</a:t>
            </a:r>
            <a:endParaRPr sz="1850" b="1">
              <a:solidFill>
                <a:schemeClr val="lt1"/>
              </a:solidFill>
              <a:highlight>
                <a:srgbClr val="FFFFFF"/>
              </a:highlight>
              <a:latin typeface="Montserrat"/>
              <a:ea typeface="Montserrat"/>
              <a:cs typeface="Montserrat"/>
              <a:sym typeface="Montserrat"/>
            </a:endParaRPr>
          </a:p>
          <a:p>
            <a:pPr marL="0" lvl="0" indent="0" algn="l" rtl="0">
              <a:spcBef>
                <a:spcPts val="900"/>
              </a:spcBef>
              <a:spcAft>
                <a:spcPts val="0"/>
              </a:spcAft>
              <a:buNone/>
            </a:pPr>
            <a:r>
              <a:rPr lang="en-GB" sz="1850" b="1">
                <a:solidFill>
                  <a:schemeClr val="lt1"/>
                </a:solidFill>
                <a:highlight>
                  <a:srgbClr val="FFFFFF"/>
                </a:highlight>
                <a:latin typeface="Montserrat"/>
                <a:ea typeface="Montserrat"/>
                <a:cs typeface="Montserrat"/>
                <a:sym typeface="Montserrat"/>
              </a:rPr>
              <a:t>Explore and analyze the data to discover the insights.</a:t>
            </a:r>
            <a:endParaRPr sz="1850" b="1">
              <a:solidFill>
                <a:schemeClr val="lt1"/>
              </a:solidFill>
              <a:highlight>
                <a:srgbClr val="FFFFFF"/>
              </a:highlight>
              <a:latin typeface="Montserrat"/>
              <a:ea typeface="Montserrat"/>
              <a:cs typeface="Montserrat"/>
              <a:sym typeface="Montserrat"/>
            </a:endParaRPr>
          </a:p>
          <a:p>
            <a:pPr marL="0" lvl="0" indent="0" algn="l" rtl="0">
              <a:spcBef>
                <a:spcPts val="9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900"/>
              </a:spcBef>
              <a:spcAft>
                <a:spcPts val="0"/>
              </a:spcAft>
              <a:buNone/>
            </a:pPr>
            <a:r>
              <a:rPr lang="en-GB" sz="1850" b="1">
                <a:solidFill>
                  <a:schemeClr val="lt1"/>
                </a:solidFill>
                <a:highlight>
                  <a:srgbClr val="FFFFFF"/>
                </a:highlight>
                <a:latin typeface="Montserrat"/>
                <a:ea typeface="Montserrat"/>
                <a:cs typeface="Montserrat"/>
                <a:sym typeface="Montserrat"/>
              </a:rPr>
              <a:t>We have two major datasets (2008 to 2019) available with us to perform EDA:</a:t>
            </a:r>
            <a:endParaRPr sz="1850" b="1">
              <a:solidFill>
                <a:schemeClr val="lt1"/>
              </a:solidFill>
              <a:highlight>
                <a:srgbClr val="FFFFFF"/>
              </a:highlight>
              <a:latin typeface="Montserrat"/>
              <a:ea typeface="Montserrat"/>
              <a:cs typeface="Montserrat"/>
              <a:sym typeface="Montserrat"/>
            </a:endParaRPr>
          </a:p>
          <a:p>
            <a:pPr marL="457200" lvl="0" indent="-346075" algn="l" rtl="0">
              <a:spcBef>
                <a:spcPts val="900"/>
              </a:spcBef>
              <a:spcAft>
                <a:spcPts val="0"/>
              </a:spcAft>
              <a:buClr>
                <a:schemeClr val="lt1"/>
              </a:buClr>
              <a:buSzPts val="1850"/>
              <a:buFont typeface="Montserrat"/>
              <a:buChar char="●"/>
            </a:pPr>
            <a:r>
              <a:rPr lang="en-GB" sz="1850" b="1">
                <a:solidFill>
                  <a:schemeClr val="lt1"/>
                </a:solidFill>
                <a:highlight>
                  <a:srgbClr val="FFFFFF"/>
                </a:highlight>
                <a:latin typeface="Montserrat"/>
                <a:ea typeface="Montserrat"/>
                <a:cs typeface="Montserrat"/>
                <a:sym typeface="Montserrat"/>
              </a:rPr>
              <a:t>Deliveries.csv</a:t>
            </a:r>
            <a:endParaRPr sz="1850" b="1">
              <a:solidFill>
                <a:schemeClr val="lt1"/>
              </a:solidFill>
              <a:highlight>
                <a:srgbClr val="FFFFFF"/>
              </a:highlight>
              <a:latin typeface="Montserrat"/>
              <a:ea typeface="Montserrat"/>
              <a:cs typeface="Montserrat"/>
              <a:sym typeface="Montserrat"/>
            </a:endParaRPr>
          </a:p>
          <a:p>
            <a:pPr marL="914400" lvl="1" indent="-346075" algn="l" rtl="0">
              <a:spcBef>
                <a:spcPts val="0"/>
              </a:spcBef>
              <a:spcAft>
                <a:spcPts val="0"/>
              </a:spcAft>
              <a:buClr>
                <a:schemeClr val="lt1"/>
              </a:buClr>
              <a:buSzPts val="1850"/>
              <a:buFont typeface="Montserrat"/>
              <a:buChar char="○"/>
            </a:pPr>
            <a:r>
              <a:rPr lang="en-GB" sz="1850" b="1">
                <a:solidFill>
                  <a:schemeClr val="lt1"/>
                </a:solidFill>
                <a:highlight>
                  <a:srgbClr val="FFFFFF"/>
                </a:highlight>
                <a:latin typeface="Montserrat"/>
                <a:ea typeface="Montserrat"/>
                <a:cs typeface="Montserrat"/>
                <a:sym typeface="Montserrat"/>
              </a:rPr>
              <a:t>This dataset contains ball by ball records of each match of each season.</a:t>
            </a:r>
            <a:endParaRPr sz="1850" b="1">
              <a:solidFill>
                <a:schemeClr val="lt1"/>
              </a:solidFill>
              <a:highlight>
                <a:srgbClr val="FFFFFF"/>
              </a:highlight>
              <a:latin typeface="Montserrat"/>
              <a:ea typeface="Montserrat"/>
              <a:cs typeface="Montserrat"/>
              <a:sym typeface="Montserrat"/>
            </a:endParaRPr>
          </a:p>
          <a:p>
            <a:pPr marL="457200" lvl="0" indent="-346075" algn="l" rtl="0">
              <a:spcBef>
                <a:spcPts val="0"/>
              </a:spcBef>
              <a:spcAft>
                <a:spcPts val="0"/>
              </a:spcAft>
              <a:buClr>
                <a:schemeClr val="lt1"/>
              </a:buClr>
              <a:buSzPts val="1850"/>
              <a:buFont typeface="Montserrat"/>
              <a:buChar char="●"/>
            </a:pPr>
            <a:r>
              <a:rPr lang="en-GB" sz="1850" b="1">
                <a:solidFill>
                  <a:schemeClr val="lt1"/>
                </a:solidFill>
                <a:highlight>
                  <a:srgbClr val="FFFFFF"/>
                </a:highlight>
                <a:latin typeface="Montserrat"/>
                <a:ea typeface="Montserrat"/>
                <a:cs typeface="Montserrat"/>
                <a:sym typeface="Montserrat"/>
              </a:rPr>
              <a:t>Matches.csv</a:t>
            </a:r>
            <a:endParaRPr sz="1850" b="1">
              <a:solidFill>
                <a:schemeClr val="lt1"/>
              </a:solidFill>
              <a:highlight>
                <a:srgbClr val="FFFFFF"/>
              </a:highlight>
              <a:latin typeface="Montserrat"/>
              <a:ea typeface="Montserrat"/>
              <a:cs typeface="Montserrat"/>
              <a:sym typeface="Montserrat"/>
            </a:endParaRPr>
          </a:p>
          <a:p>
            <a:pPr marL="914400" lvl="1" indent="-346075" algn="l" rtl="0">
              <a:spcBef>
                <a:spcPts val="0"/>
              </a:spcBef>
              <a:spcAft>
                <a:spcPts val="0"/>
              </a:spcAft>
              <a:buClr>
                <a:schemeClr val="lt1"/>
              </a:buClr>
              <a:buSzPts val="1850"/>
              <a:buFont typeface="Montserrat"/>
              <a:buChar char="○"/>
            </a:pPr>
            <a:r>
              <a:rPr lang="en-GB" sz="1850" b="1">
                <a:solidFill>
                  <a:schemeClr val="lt1"/>
                </a:solidFill>
                <a:highlight>
                  <a:srgbClr val="FFFFFF"/>
                </a:highlight>
                <a:latin typeface="Montserrat"/>
                <a:ea typeface="Montserrat"/>
                <a:cs typeface="Montserrat"/>
                <a:sym typeface="Montserrat"/>
              </a:rPr>
              <a:t>This dataset contains records of each match each season.</a:t>
            </a:r>
            <a:endParaRPr sz="1850" b="1">
              <a:solidFill>
                <a:schemeClr val="lt1"/>
              </a:solidFill>
              <a:highlight>
                <a:srgbClr val="FFFFFF"/>
              </a:highlight>
              <a:latin typeface="Montserrat"/>
              <a:ea typeface="Montserrat"/>
              <a:cs typeface="Montserrat"/>
              <a:sym typeface="Montserrat"/>
            </a:endParaRPr>
          </a:p>
          <a:p>
            <a:pPr marL="914400" lvl="1" indent="-346075" algn="l" rtl="0">
              <a:spcBef>
                <a:spcPts val="0"/>
              </a:spcBef>
              <a:spcAft>
                <a:spcPts val="0"/>
              </a:spcAft>
              <a:buClr>
                <a:schemeClr val="lt1"/>
              </a:buClr>
              <a:buSzPts val="1850"/>
              <a:buFont typeface="Montserrat"/>
              <a:buChar char="○"/>
            </a:pPr>
            <a:r>
              <a:rPr lang="en-GB" sz="1850" b="1">
                <a:solidFill>
                  <a:schemeClr val="lt1"/>
                </a:solidFill>
                <a:highlight>
                  <a:srgbClr val="FFFFFF"/>
                </a:highlight>
                <a:latin typeface="Montserrat"/>
                <a:ea typeface="Montserrat"/>
                <a:cs typeface="Montserrat"/>
                <a:sym typeface="Montserrat"/>
              </a:rPr>
              <a:t>For instance: match_winner , win_by_runs , toss_winner.</a:t>
            </a:r>
            <a:endParaRPr sz="1850" b="1">
              <a:solidFill>
                <a:schemeClr val="lt1"/>
              </a:solidFill>
              <a:highlight>
                <a:srgbClr val="FFFFFF"/>
              </a:highlight>
              <a:latin typeface="Montserrat"/>
              <a:ea typeface="Montserrat"/>
              <a:cs typeface="Montserrat"/>
              <a:sym typeface="Montserrat"/>
            </a:endParaRPr>
          </a:p>
          <a:p>
            <a:pPr marL="0" lvl="0" indent="0" algn="l" rtl="0">
              <a:spcBef>
                <a:spcPts val="900"/>
              </a:spcBef>
              <a:spcAft>
                <a:spcPts val="900"/>
              </a:spcAft>
              <a:buNone/>
            </a:pPr>
            <a:r>
              <a:rPr lang="en-GB" sz="1850" b="1">
                <a:solidFill>
                  <a:schemeClr val="lt1"/>
                </a:solidFill>
                <a:highlight>
                  <a:srgbClr val="FFFFFF"/>
                </a:highlight>
                <a:latin typeface="Montserrat"/>
                <a:ea typeface="Montserrat"/>
                <a:cs typeface="Montserrat"/>
                <a:sym typeface="Montserrat"/>
              </a:rPr>
              <a:t>A common aspect in both these datasets is “Match_ID”.</a:t>
            </a:r>
            <a:endParaRPr sz="185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62200"/>
            <a:ext cx="8520600" cy="6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Which season had the most number of matches?</a:t>
            </a:r>
            <a:endParaRPr b="1"/>
          </a:p>
        </p:txBody>
      </p:sp>
      <p:pic>
        <p:nvPicPr>
          <p:cNvPr id="86" name="Google Shape;86;p18"/>
          <p:cNvPicPr preferRelativeResize="0"/>
          <p:nvPr/>
        </p:nvPicPr>
        <p:blipFill>
          <a:blip r:embed="rId3">
            <a:alphaModFix/>
          </a:blip>
          <a:stretch>
            <a:fillRect/>
          </a:stretch>
        </p:blipFill>
        <p:spPr>
          <a:xfrm>
            <a:off x="458575" y="1214650"/>
            <a:ext cx="8118051" cy="3624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GB" b="1">
                <a:latin typeface="Montserrat"/>
                <a:ea typeface="Montserrat"/>
                <a:cs typeface="Montserrat"/>
                <a:sym typeface="Montserrat"/>
              </a:rPr>
              <a:t>Anything Interesting here??</a:t>
            </a:r>
            <a:endParaRPr b="1">
              <a:latin typeface="Montserrat"/>
              <a:ea typeface="Montserrat"/>
              <a:cs typeface="Montserrat"/>
              <a:sym typeface="Montserrat"/>
            </a:endParaRPr>
          </a:p>
        </p:txBody>
      </p:sp>
      <p:pic>
        <p:nvPicPr>
          <p:cNvPr id="92" name="Google Shape;92;p19"/>
          <p:cNvPicPr preferRelativeResize="0"/>
          <p:nvPr/>
        </p:nvPicPr>
        <p:blipFill>
          <a:blip r:embed="rId3">
            <a:alphaModFix/>
          </a:blip>
          <a:stretch>
            <a:fillRect/>
          </a:stretch>
        </p:blipFill>
        <p:spPr>
          <a:xfrm>
            <a:off x="423250" y="1017725"/>
            <a:ext cx="8018900" cy="3927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Which team had won maximum number of matches?</a:t>
            </a:r>
            <a:endParaRPr b="1"/>
          </a:p>
        </p:txBody>
      </p:sp>
      <p:pic>
        <p:nvPicPr>
          <p:cNvPr id="98" name="Google Shape;98;p20"/>
          <p:cNvPicPr preferRelativeResize="0"/>
          <p:nvPr/>
        </p:nvPicPr>
        <p:blipFill>
          <a:blip r:embed="rId3">
            <a:alphaModFix/>
          </a:blip>
          <a:stretch>
            <a:fillRect/>
          </a:stretch>
        </p:blipFill>
        <p:spPr>
          <a:xfrm>
            <a:off x="1432375" y="1514850"/>
            <a:ext cx="6449324" cy="338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217750" y="210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Mumbai, Mumbai !!</a:t>
            </a:r>
            <a:endParaRPr b="1"/>
          </a:p>
          <a:p>
            <a:pPr marL="0" lvl="0" indent="0" algn="ctr" rtl="0">
              <a:spcBef>
                <a:spcPts val="0"/>
              </a:spcBef>
              <a:spcAft>
                <a:spcPts val="0"/>
              </a:spcAft>
              <a:buNone/>
            </a:pPr>
            <a:r>
              <a:rPr lang="en-GB" b="1"/>
              <a:t>No doubts, why MI is still favorite of many!!</a:t>
            </a:r>
            <a:endParaRPr b="1"/>
          </a:p>
        </p:txBody>
      </p:sp>
      <p:pic>
        <p:nvPicPr>
          <p:cNvPr id="104" name="Google Shape;104;p21"/>
          <p:cNvPicPr preferRelativeResize="0"/>
          <p:nvPr/>
        </p:nvPicPr>
        <p:blipFill>
          <a:blip r:embed="rId3">
            <a:alphaModFix/>
          </a:blip>
          <a:stretch>
            <a:fillRect/>
          </a:stretch>
        </p:blipFill>
        <p:spPr>
          <a:xfrm>
            <a:off x="1413100" y="1264075"/>
            <a:ext cx="6317799"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890</Words>
  <Application>Microsoft Office PowerPoint</Application>
  <PresentationFormat>On-screen Show (16:9)</PresentationFormat>
  <Paragraphs>89</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Montserrat</vt:lpstr>
      <vt:lpstr>Arial</vt:lpstr>
      <vt:lpstr>Simple Light</vt:lpstr>
      <vt:lpstr>          Capstone Project                [ABTN0104]       Team 3 : IPL T20 Cricket Analysis  Individual Member Kota lakshmanarao</vt:lpstr>
      <vt:lpstr>PowerPoint Presentation</vt:lpstr>
      <vt:lpstr>Content</vt:lpstr>
      <vt:lpstr>Problem Statement</vt:lpstr>
      <vt:lpstr>Data Summary</vt:lpstr>
      <vt:lpstr>Which season had the most number of matches?</vt:lpstr>
      <vt:lpstr>Anything Interesting here??</vt:lpstr>
      <vt:lpstr>Which team had won maximum number of matches?</vt:lpstr>
      <vt:lpstr>Mumbai, Mumbai !! No doubts, why MI is still favorite of many!!</vt:lpstr>
      <vt:lpstr>Who do you think lifted the maximum number of “Man of the Match” trophy?</vt:lpstr>
      <vt:lpstr>            Chris Gayle is a “CHAMPION” </vt:lpstr>
      <vt:lpstr>Best fielder throughout the IPL?</vt:lpstr>
      <vt:lpstr>  Karthik? No!! MS Dhoni? No!! Then?</vt:lpstr>
      <vt:lpstr>Best economical bowler throughout the IPL?</vt:lpstr>
      <vt:lpstr>    Yes! Jumbo had the best economy rate.</vt:lpstr>
      <vt:lpstr>What is the common margin of runs with which any team defeated their opponent?</vt:lpstr>
      <vt:lpstr>The most common margin of runs was: (10-40) </vt:lpstr>
      <vt:lpstr> Journey of top 5 batsman throughout IPL!!</vt:lpstr>
      <vt:lpstr>Suresh Raina comes out to be most consistent!!</vt:lpstr>
      <vt:lpstr>Let’s see how teams  performed in home and away matches!!</vt:lpstr>
      <vt:lpstr>Looks like most of the team had won more in away ground rather than home!!</vt:lpstr>
      <vt:lpstr>Which team had been the most consistent team throughout the IPL?</vt:lpstr>
      <vt:lpstr>It’s tough one, right? MI or CSK? Comes out to be CSK!!</vt:lpstr>
      <vt:lpstr>Let’s see some cool insight’s around orange cap !!!</vt:lpstr>
      <vt:lpstr>Sunrisers Hyderabad : Risers will “RISE and      SHINE”</vt:lpstr>
      <vt:lpstr>Let’s explore how team build their innings</vt:lpstr>
      <vt:lpstr>Is there anyone who wanted to guess the max runs scored in an over ? </vt:lpstr>
      <vt:lpstr>NO!!!!  it’s not the last over its 18th over of inning </vt:lpstr>
      <vt:lpstr>Let’s see how  extra runs varies with over </vt:lpstr>
      <vt:lpstr>PowerPoint Presentation</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[ABTN0104]       Team 3 : IPL T20 Cricket Analysis  Individual Member Kota lakshmanarao</dc:title>
  <dc:creator>CHANTI</dc:creator>
  <cp:lastModifiedBy>Laxman</cp:lastModifiedBy>
  <cp:revision>1</cp:revision>
  <dcterms:modified xsi:type="dcterms:W3CDTF">2022-07-13T09:11:47Z</dcterms:modified>
</cp:coreProperties>
</file>